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49"/>
  </p:notesMasterIdLst>
  <p:sldIdLst>
    <p:sldId id="274" r:id="rId2"/>
    <p:sldId id="311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10" r:id="rId30"/>
    <p:sldId id="334" r:id="rId31"/>
    <p:sldId id="335" r:id="rId32"/>
    <p:sldId id="337" r:id="rId33"/>
    <p:sldId id="338" r:id="rId34"/>
    <p:sldId id="340" r:id="rId35"/>
    <p:sldId id="339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749"/>
  </p:normalViewPr>
  <p:slideViewPr>
    <p:cSldViewPr>
      <p:cViewPr>
        <p:scale>
          <a:sx n="100" d="100"/>
          <a:sy n="100" d="100"/>
        </p:scale>
        <p:origin x="1224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7DAD-2407-43E7-8957-7FEB89A61E9C}" type="datetimeFigureOut">
              <a:rPr lang="en-US" smtClean="0"/>
              <a:t>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487B-3D4E-474D-BFF4-637239092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487B-3D4E-474D-BFF4-6372390921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487B-3D4E-474D-BFF4-637239092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27C2-56D3-ED48-BC84-16CB39852F1D}" type="slidenum">
              <a:rPr kumimoji="1" lang="zh-TW" altLang="en-US" smtClean="0">
                <a:solidFill>
                  <a:prstClr val="black"/>
                </a:solidFill>
              </a:rPr>
              <a:pPr/>
              <a:t>25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27C2-56D3-ED48-BC84-16CB39852F1D}" type="slidenum">
              <a:rPr kumimoji="1" lang="zh-TW" altLang="en-US" smtClean="0">
                <a:solidFill>
                  <a:prstClr val="black"/>
                </a:solidFill>
              </a:rPr>
              <a:pPr/>
              <a:t>28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7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D94D-FA6B-46E7-8AFF-904407F47AD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61B5921F-2069-47E0-AB54-20DA34A49EA4}" type="slidenum">
              <a:rPr lang="en-US" altLang="en-US">
                <a:latin typeface="Calibri" pitchFamily="34" charset="0"/>
              </a:rPr>
              <a:pPr/>
              <a:t>45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1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1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8"/>
            <a:ext cx="3243033" cy="365125"/>
          </a:xfrm>
        </p:spPr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00BF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00BF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0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00BF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00BF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3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5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4" y="5867134"/>
            <a:ext cx="413375" cy="365125"/>
          </a:xfrm>
        </p:spPr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9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6" y="2667002"/>
            <a:ext cx="3671291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7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7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6" y="685802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4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2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4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73E-3064-463E-BA15-D95D4A19C08B}" type="datetimeFigureOut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B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B3E-44C3-4301-AAE9-014CA2255F85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999E5-CDB2-49B7-8414-B0FAC20A7C71}" type="datetime1">
              <a:rPr lang="en-US" smtClean="0">
                <a:solidFill>
                  <a:srgbClr val="0000BF"/>
                </a:solidFill>
              </a:rPr>
              <a:pPr/>
              <a:t>1/21/17</a:t>
            </a:fld>
            <a:endParaRPr lang="en-US">
              <a:solidFill>
                <a:srgbClr val="0000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>
                <a:solidFill>
                  <a:srgbClr val="0000BF"/>
                </a:solidFill>
              </a:rPr>
              <a:t>CITRUS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57AF92-9488-4CDA-89D0-3752752A25A8}" type="slidenum">
              <a:rPr lang="en-US" smtClean="0">
                <a:solidFill>
                  <a:srgbClr val="0000BF"/>
                </a:solidFill>
              </a:rPr>
              <a:pPr/>
              <a:t>‹#›</a:t>
            </a:fld>
            <a:endParaRPr lang="en-US">
              <a:solidFill>
                <a:srgbClr val="000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em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6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685800"/>
            <a:ext cx="426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Aegis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9911" y="1290935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Design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4191000" cy="3733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55626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Members: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Yvonne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Villapudua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Janet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Jimmy Lopez,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Isabella Molina, and Lillian Chang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Motor Information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828800" y="2161403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selected motor is an Aerotech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L1420R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Diameter: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 mm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Length: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17.44 in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Launch weight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10.06 lbs.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Empty weight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4.41 lbs.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 Characteristics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461146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thrust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1662 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thrust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1424 N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impulse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4616 Ns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Burn time 3.24 sec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Thrust to Weight Ratio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514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thrust to weight ratio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7.97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launch vehicle must have a thrust greater than the weight of the launch vehicle in order to take off </a:t>
            </a: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 Thrust Curve of Aerotech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L1420R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udent\Desktop\Aerotech L1420R Motor thrust cu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6335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Kinetic Energy of the Independent Sections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800" y="2438400"/>
          <a:ext cx="8229600" cy="29174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12953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with Drogue (ft.-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lbf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Main Parachute (ft.-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lbf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0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1350.75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36.92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0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643.75</a:t>
                      </a:r>
                      <a:endParaRPr lang="en-US" sz="2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17.60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40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 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1260.71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Drift Values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7800" y="2286000"/>
          <a:ext cx="6705600" cy="28956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2800"/>
                <a:gridCol w="3352800"/>
              </a:tblGrid>
              <a:tr h="846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with Main Parachute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22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328.10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2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738.88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2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954.96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229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2111.76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7514035" cy="175259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System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1752599"/>
          </a:xfrm>
        </p:spPr>
        <p:txBody>
          <a:bodyPr/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Subsystem 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Parachutes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Avionics Bay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209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TeleGPS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 descr="Screen Shot 2017-01-20 at 12.1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8305800" cy="13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14035" cy="1752599"/>
          </a:xfrm>
        </p:spPr>
        <p:txBody>
          <a:bodyPr/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342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Missile </a:t>
            </a: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Work RRC2+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E-matches</a:t>
            </a:r>
          </a:p>
          <a:p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kumimoji="1"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Bulk Plate and Attached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RRC2+ missile works al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944544"/>
            <a:ext cx="2362200" cy="167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-mat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477011"/>
            <a:ext cx="2362200" cy="1363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4840144"/>
            <a:ext cx="2362200" cy="186545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289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514035" cy="1752599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Schematics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70" y="2438400"/>
            <a:ext cx="5397243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912" y="1718278"/>
            <a:ext cx="2637687" cy="445392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6388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Vehicle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8001000" cy="17526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Parachute and Harness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219200" y="1905000"/>
          <a:ext cx="7385014" cy="1366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92507"/>
                <a:gridCol w="3692507"/>
              </a:tblGrid>
              <a:tr h="37941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Parachute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56" marR="82056" marT="44928" marB="44928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644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Drogue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56" marR="82056" marT="44928" marB="44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56" marR="82056" marT="44928" marB="44928"/>
                </a:tc>
              </a:tr>
              <a:tr h="364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24”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Elliptical </a:t>
                      </a:r>
                      <a:endParaRPr lang="zh-TW" altLang="en-US" sz="2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56" marR="82056" marT="44928" marB="44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120”Toroidal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056" marR="82056" marT="44928" marB="44928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219200" y="3886200"/>
          <a:ext cx="7385013" cy="17326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1671"/>
                <a:gridCol w="2461671"/>
                <a:gridCol w="2461671"/>
              </a:tblGrid>
              <a:tr h="3644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Harness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94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Harness Type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Harness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Width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Harness Length</a:t>
                      </a:r>
                      <a:endParaRPr lang="zh-TW" altLang="en-US" sz="2400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</a:tr>
              <a:tr h="629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Tubular Nylon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1”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Drogue: 45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en-US" altLang="zh-TW" sz="2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Main: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35 </a:t>
                      </a:r>
                      <a:r>
                        <a:rPr lang="en-US" altLang="zh-TW" sz="2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en-US" altLang="zh-TW" sz="2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70" marR="89870" marT="44935" marB="44935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8"/>
          <p:cNvGraphicFramePr>
            <a:graphicFrameLocks noGrp="1"/>
          </p:cNvGraphicFramePr>
          <p:nvPr>
            <p:extLst/>
          </p:nvPr>
        </p:nvGraphicFramePr>
        <p:xfrm>
          <a:off x="914400" y="2209800"/>
          <a:ext cx="7917225" cy="26043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9075"/>
                <a:gridCol w="2639075"/>
                <a:gridCol w="2639075"/>
              </a:tblGrid>
              <a:tr h="594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Vehicle Section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en-US" altLang="zh-TW" sz="2400" baseline="-25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(drogue) 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TW" sz="2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/s)</a:t>
                      </a:r>
                      <a:endParaRPr lang="zh-TW" altLang="en-US" sz="2400" b="1" baseline="-25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en-US" altLang="zh-TW" sz="2400" baseline="-25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(main) 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TW" sz="2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/s)</a:t>
                      </a:r>
                      <a:endParaRPr lang="zh-TW" altLang="en-US" sz="2400" b="1" baseline="-250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</a:tr>
              <a:tr h="594049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</a:tr>
              <a:tr h="59443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78.02</a:t>
                      </a:r>
                      <a:endParaRPr lang="zh-TW" altLang="en-US" sz="2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</a:tr>
              <a:tr h="59443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78.02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855" marR="89855" marT="44928" marB="44928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685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Descent Rates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164" y="245977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Design and Flight Analysis 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6002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Launch Vehicle  Summary 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內容版面配置區 8" descr="Screen Shot 2017-01-10 at 12.03.06 AM.pn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/>
          <a:stretch/>
        </p:blipFill>
        <p:spPr>
          <a:xfrm>
            <a:off x="1282700" y="4224338"/>
            <a:ext cx="7861300" cy="177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1546746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Diameter: 4.01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Stability(with motor): 2.85 caliber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Mass(without motor): 213.94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Mass(with motor): 267.39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Motor: Aerotech K550W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Thrust to weight ratio: 5.34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3716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Tests of the Staged Recovery System 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13234" y="1071551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Parachute packing and running </a:t>
            </a:r>
            <a:r>
              <a:rPr kumimoji="1" lang="en-US" altLang="zh-TW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</a:p>
          <a:p>
            <a:pPr>
              <a:buClr>
                <a:schemeClr val="tx1"/>
              </a:buClr>
            </a:pP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Altimeter test</a:t>
            </a:r>
          </a:p>
          <a:p>
            <a:pPr>
              <a:buClr>
                <a:schemeClr val="tx1"/>
              </a:buClr>
            </a:pP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Sub-scale </a:t>
            </a:r>
            <a:r>
              <a:rPr kumimoji="1" lang="en-US" altLang="zh-TW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kumimoji="1" lang="en-US" altLang="zh-TW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zh-TW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jection test</a:t>
            </a:r>
          </a:p>
          <a:p>
            <a:pPr>
              <a:buClr>
                <a:srgbClr val="EB8F22">
                  <a:lumMod val="75000"/>
                </a:srgbClr>
              </a:buClr>
            </a:pPr>
            <a:endParaRPr kumimoji="1" lang="zh-TW" altLang="en-US" dirty="0">
              <a:solidFill>
                <a:srgbClr val="0000B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389580" y="5257800"/>
            <a:ext cx="7690664" cy="990600"/>
            <a:chOff x="102633" y="3526673"/>
            <a:chExt cx="9041367" cy="1164578"/>
          </a:xfrm>
        </p:grpSpPr>
        <p:pic>
          <p:nvPicPr>
            <p:cNvPr id="6" name="圖片 5" descr="Screen Shot 2017-01-10 at 12.38.03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33" y="3526673"/>
              <a:ext cx="1962865" cy="1164577"/>
            </a:xfrm>
            <a:prstGeom prst="rect">
              <a:avLst/>
            </a:prstGeom>
          </p:spPr>
        </p:pic>
        <p:pic>
          <p:nvPicPr>
            <p:cNvPr id="7" name="圖片 6" descr="Screen Shot 2017-01-10 at 12.38.24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498" y="3526674"/>
              <a:ext cx="2091156" cy="1164577"/>
            </a:xfrm>
            <a:prstGeom prst="rect">
              <a:avLst/>
            </a:prstGeom>
          </p:spPr>
        </p:pic>
        <p:pic>
          <p:nvPicPr>
            <p:cNvPr id="8" name="圖片 7" descr="Screen Shot 2017-01-10 at 12.38.30 A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6654" y="3526674"/>
              <a:ext cx="2493212" cy="1164577"/>
            </a:xfrm>
            <a:prstGeom prst="rect">
              <a:avLst/>
            </a:prstGeom>
          </p:spPr>
        </p:pic>
        <p:pic>
          <p:nvPicPr>
            <p:cNvPr id="9" name="圖片 8" descr="Screen Shot 2017-01-10 at 12.38.38 A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9866" y="3526674"/>
              <a:ext cx="2494134" cy="1164577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990600" y="3657600"/>
            <a:ext cx="7543800" cy="1385531"/>
            <a:chOff x="0" y="5041682"/>
            <a:chExt cx="9144000" cy="1679431"/>
          </a:xfrm>
        </p:grpSpPr>
        <p:pic>
          <p:nvPicPr>
            <p:cNvPr id="11" name="圖片 10" descr="Screen Shot 2017-01-10 at 12.35.56 A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41682"/>
              <a:ext cx="2283595" cy="1672454"/>
            </a:xfrm>
            <a:prstGeom prst="rect">
              <a:avLst/>
            </a:prstGeom>
          </p:spPr>
        </p:pic>
        <p:pic>
          <p:nvPicPr>
            <p:cNvPr id="12" name="圖片 11" descr="Screen Shot 2017-01-10 at 12.36.37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636" y="5041948"/>
              <a:ext cx="2193788" cy="1672188"/>
            </a:xfrm>
            <a:prstGeom prst="rect">
              <a:avLst/>
            </a:prstGeom>
          </p:spPr>
        </p:pic>
        <p:pic>
          <p:nvPicPr>
            <p:cNvPr id="13" name="圖片 12" descr="Screen Shot 2017-01-10 at 12.36.59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1465" y="5041948"/>
              <a:ext cx="2334911" cy="1679165"/>
            </a:xfrm>
            <a:prstGeom prst="rect">
              <a:avLst/>
            </a:prstGeom>
          </p:spPr>
        </p:pic>
        <p:pic>
          <p:nvPicPr>
            <p:cNvPr id="14" name="圖片 13" descr="Screen Shot 2017-01-10 at 12.37.27 A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4946" y="5041948"/>
              <a:ext cx="2399054" cy="167218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8107362" cy="1401763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Ground Ejection Test 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04800" y="1752600"/>
          <a:ext cx="8686800" cy="3396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"/>
                <a:gridCol w="1143000"/>
                <a:gridCol w="1219200"/>
                <a:gridCol w="1447800"/>
                <a:gridCol w="1447800"/>
                <a:gridCol w="1447800"/>
                <a:gridCol w="1219200"/>
              </a:tblGrid>
              <a:tr h="13596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Drogue black powder mass (g)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lang="en-US" altLang="zh-TW" sz="20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black powder mass (g)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US" altLang="zh-TW" sz="20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Tube Separated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Parachute</a:t>
                      </a: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Released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Parachute Damage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US" altLang="zh-TW" sz="20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Damage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848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8487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</a:p>
                    <a:p>
                      <a:endParaRPr lang="en-US" altLang="zh-TW" sz="2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43000" y="549819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TW" sz="2400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Ejection canister</a:t>
            </a:r>
            <a:endParaRPr kumimoji="1" lang="zh-TW" altLang="en-US" sz="2400" dirty="0">
              <a:solidFill>
                <a:srgbClr val="0000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17526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Recovery </a:t>
            </a:r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77615" y="1752600"/>
          <a:ext cx="751522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8484"/>
                <a:gridCol w="2600850"/>
                <a:gridCol w="2695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Parachute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Harness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Altimeter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30” Drogue</a:t>
                      </a:r>
                      <a:endParaRPr lang="zh-TW" altLang="en-US" sz="2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Missile Works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RRC2+ Altimeters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72” Main 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03" marR="83503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295400" y="3584812"/>
            <a:ext cx="7467600" cy="2971800"/>
            <a:chOff x="739398" y="3372910"/>
            <a:chExt cx="8088501" cy="3004760"/>
          </a:xfrm>
        </p:grpSpPr>
        <p:pic>
          <p:nvPicPr>
            <p:cNvPr id="6" name="圖片 5" descr="teaserbox_93964558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0491" y="4379397"/>
              <a:ext cx="2817408" cy="1998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179484" y="3748505"/>
              <a:ext cx="3004759" cy="2253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圖片 7" descr="IMG_9456 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98" y="3885270"/>
              <a:ext cx="2591495" cy="249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63305" y="192163"/>
            <a:ext cx="8001000" cy="12192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Test Launch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990600" y="1929640"/>
          <a:ext cx="5231892" cy="4454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5946"/>
                <a:gridCol w="2615946"/>
              </a:tblGrid>
              <a:tr h="42290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Day Conditions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229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altLang="zh-TW" sz="2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4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(°F)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Launch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1:35pm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Speed and Direction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mph headed east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Humidity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21.04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Coverage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sky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Precipitation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  <a:tr h="42290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(psi)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14.76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99" marR="88499" marT="44250" marB="44250"/>
                </a:tc>
              </a:tr>
            </a:tbl>
          </a:graphicData>
        </a:graphic>
      </p:graphicFrame>
      <p:pic>
        <p:nvPicPr>
          <p:cNvPr id="5" name="內容版面配置區 3" descr="15844100_1239340422779738_4099438423816926237_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2"/>
          <a:stretch/>
        </p:blipFill>
        <p:spPr>
          <a:xfrm>
            <a:off x="6343935" y="2057400"/>
            <a:ext cx="2620370" cy="39624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08964" y="1143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400" dirty="0" smtClean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18, 2016 Lucerne Dry Lake</a:t>
            </a:r>
            <a:endParaRPr kumimoji="1" lang="zh-TW" altLang="en-US" sz="2400" dirty="0">
              <a:solidFill>
                <a:srgbClr val="0000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8001000" cy="1752600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Sub-scale Flight Results 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66800" y="2895600"/>
            <a:ext cx="7513637" cy="3124200"/>
          </a:xfrm>
        </p:spPr>
        <p:txBody>
          <a:bodyPr>
            <a:normAutofit fontScale="62500" lnSpcReduction="20000"/>
          </a:bodyPr>
          <a:lstStyle/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 smtClean="0"/>
          </a:p>
          <a:p>
            <a:pPr algn="ctr">
              <a:buClr>
                <a:schemeClr val="tx1"/>
              </a:buClr>
            </a:pPr>
            <a:r>
              <a:rPr kumimoji="1" lang="en-US" altLang="zh-TW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flight</a:t>
            </a:r>
          </a:p>
          <a:p>
            <a:pPr algn="ctr">
              <a:buClr>
                <a:schemeClr val="tx1"/>
              </a:buClr>
            </a:pPr>
            <a:r>
              <a:rPr kumimoji="1" lang="en-US" altLang="zh-TW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recovery</a:t>
            </a:r>
          </a:p>
          <a:p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72333" y="1970757"/>
          <a:ext cx="755493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7468"/>
                <a:gridCol w="37774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Apogee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4063.49 </a:t>
                      </a:r>
                      <a:r>
                        <a:rPr lang="en-US" altLang="zh-TW" sz="2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4237 </a:t>
                      </a:r>
                      <a:r>
                        <a:rPr lang="en-US" altLang="zh-TW" sz="2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072333" y="3458177"/>
          <a:ext cx="755493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7468"/>
                <a:gridCol w="37774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zh-TW" altLang="en-US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</a:t>
                      </a:r>
                      <a:endParaRPr lang="zh-TW" altLang="en-US" sz="2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1496.97 </a:t>
                      </a:r>
                      <a:r>
                        <a:rPr lang="en-US" altLang="zh-TW" sz="2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zh-TW" alt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2112 </a:t>
                      </a:r>
                      <a:r>
                        <a:rPr lang="en-US" altLang="zh-TW" sz="240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zh-TW" alt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Fragile Material Protection Payload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6200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Vehicle Dimensions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2561742" y="1473484"/>
            <a:ext cx="665527" cy="258861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720936" y="1902903"/>
            <a:ext cx="665528" cy="1729777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6884465" y="1478251"/>
            <a:ext cx="702272" cy="261582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5500" y="178869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Booster Section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593" y="1788695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Middle Section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297" y="178869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Forward Section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0" b="93958" l="28525" r="54444"/>
                    </a14:imgEffect>
                  </a14:imgLayer>
                </a14:imgProps>
              </a:ext>
            </a:extLst>
          </a:blip>
          <a:srcRect l="25339" t="1836" r="42308"/>
          <a:stretch/>
        </p:blipFill>
        <p:spPr bwMode="auto">
          <a:xfrm rot="5400000">
            <a:off x="2993231" y="-725886"/>
            <a:ext cx="3614737" cy="7642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/>
          <a:srcRect l="45983" t="11462" r="45949" b="8888"/>
          <a:stretch/>
        </p:blipFill>
        <p:spPr bwMode="auto">
          <a:xfrm rot="5400000">
            <a:off x="4439019" y="801687"/>
            <a:ext cx="1229360" cy="739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39636" y="511556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Length: 119 in</a:t>
            </a:r>
          </a:p>
          <a:p>
            <a:pPr marL="285750" indent="-285750" algn="ctr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Diameter: 6.08 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051" y="685800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Final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ayload Dimensions 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6453" t="6440" r="37820"/>
          <a:stretch/>
        </p:blipFill>
        <p:spPr bwMode="auto">
          <a:xfrm>
            <a:off x="1154825" y="2166962"/>
            <a:ext cx="2524527" cy="337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30556" t="8587" r="23931" b="24508"/>
          <a:stretch/>
        </p:blipFill>
        <p:spPr bwMode="auto">
          <a:xfrm>
            <a:off x="3788247" y="2170709"/>
            <a:ext cx="2369495" cy="337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/>
          <a:srcRect l="8974" t="15026" r="38675" b="6977"/>
          <a:stretch/>
        </p:blipFill>
        <p:spPr bwMode="auto">
          <a:xfrm>
            <a:off x="6239348" y="2159662"/>
            <a:ext cx="2590800" cy="337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uble Bracket 2"/>
          <p:cNvSpPr/>
          <p:nvPr/>
        </p:nvSpPr>
        <p:spPr>
          <a:xfrm>
            <a:off x="998775" y="5484595"/>
            <a:ext cx="2807578" cy="603033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8644" y="5566578"/>
            <a:ext cx="29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Complete</a:t>
            </a: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Container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Double Bracket 14"/>
          <p:cNvSpPr/>
          <p:nvPr/>
        </p:nvSpPr>
        <p:spPr>
          <a:xfrm>
            <a:off x="3940648" y="5530132"/>
            <a:ext cx="2064695" cy="551866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7645" y="5589588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Lid &amp; Adapter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6477000" y="5537431"/>
            <a:ext cx="2133600" cy="513822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05600" y="5555278"/>
            <a:ext cx="20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Outer Shell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649765" cy="114299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Final Payload Dimensions </a:t>
            </a: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Cont.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077" t="10338" r="35470" b="3387"/>
          <a:stretch/>
        </p:blipFill>
        <p:spPr bwMode="auto">
          <a:xfrm>
            <a:off x="1066800" y="1752600"/>
            <a:ext cx="2503449" cy="3393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26496" t="15279" r="26282" b="8329"/>
          <a:stretch/>
        </p:blipFill>
        <p:spPr bwMode="auto">
          <a:xfrm>
            <a:off x="3649631" y="1734769"/>
            <a:ext cx="2723262" cy="3410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uble Bracket 6"/>
          <p:cNvSpPr/>
          <p:nvPr/>
        </p:nvSpPr>
        <p:spPr>
          <a:xfrm>
            <a:off x="1172290" y="5145767"/>
            <a:ext cx="2285999" cy="582044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8371" y="5186996"/>
            <a:ext cx="238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Inner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Chamber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014" y="5222863"/>
            <a:ext cx="254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Radiation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Shield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/>
          <a:srcRect l="18162" t="18962" r="41026" b="8408"/>
          <a:stretch/>
        </p:blipFill>
        <p:spPr bwMode="auto">
          <a:xfrm>
            <a:off x="6452275" y="1828800"/>
            <a:ext cx="2603079" cy="3316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Double Bracket 14"/>
          <p:cNvSpPr/>
          <p:nvPr/>
        </p:nvSpPr>
        <p:spPr>
          <a:xfrm>
            <a:off x="3797313" y="5186996"/>
            <a:ext cx="2281608" cy="533400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6114" y="51457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Aerogel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6789396" y="5079318"/>
            <a:ext cx="1928836" cy="582043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44" y="151467"/>
            <a:ext cx="7704764" cy="152862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Final Design </a:t>
            </a:r>
            <a:r>
              <a:rPr lang="en-US" b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verview</a:t>
            </a:r>
            <a:endParaRPr lang="en-US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0171" r="44017"/>
          <a:stretch/>
        </p:blipFill>
        <p:spPr bwMode="auto">
          <a:xfrm>
            <a:off x="3810000" y="1990928"/>
            <a:ext cx="1232853" cy="461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Elbow Connector 7"/>
          <p:cNvCxnSpPr/>
          <p:nvPr/>
        </p:nvCxnSpPr>
        <p:spPr>
          <a:xfrm>
            <a:off x="3276600" y="1990928"/>
            <a:ext cx="762000" cy="447474"/>
          </a:xfrm>
          <a:prstGeom prst="bentConnector3">
            <a:avLst>
              <a:gd name="adj1" fmla="val 4234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25639" y="1796534"/>
            <a:ext cx="9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3276600" y="2590800"/>
            <a:ext cx="762000" cy="381000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5157" y="2359967"/>
            <a:ext cx="132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Adapter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3276600" y="3352800"/>
            <a:ext cx="762000" cy="381000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69514" y="3081635"/>
            <a:ext cx="167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Inner</a:t>
            </a: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Rack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3343441" y="3897071"/>
            <a:ext cx="624505" cy="29442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9164" y="3658462"/>
            <a:ext cx="2276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Inner Chamber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>
            <a:off x="3268494" y="4299788"/>
            <a:ext cx="770106" cy="272212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65157" y="4069608"/>
            <a:ext cx="148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Aerogel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3405805" y="4724400"/>
            <a:ext cx="632795" cy="381000"/>
          </a:xfrm>
          <a:prstGeom prst="bentConnector3">
            <a:avLst>
              <a:gd name="adj1" fmla="val 40777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7986" y="4527362"/>
            <a:ext cx="252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Radiation</a:t>
            </a:r>
            <a:r>
              <a:rPr lang="en-US" sz="24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Shield</a:t>
            </a:r>
            <a:endParaRPr lang="en-US" sz="24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3405805" y="5626638"/>
            <a:ext cx="632795" cy="609600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01927" y="5395805"/>
            <a:ext cx="18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Shell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51" y="533400"/>
            <a:ext cx="7924800" cy="16764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Mass Statement and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Mass Margin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514035" cy="2590803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Payload total calculated weight: 8.5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lbs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Mass margin for payload: 1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2116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Design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37607" t="4278" r="25641"/>
          <a:stretch/>
        </p:blipFill>
        <p:spPr bwMode="auto">
          <a:xfrm>
            <a:off x="4572000" y="1295400"/>
            <a:ext cx="3549567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30556" t="8587" r="23931" b="24508"/>
          <a:stretch/>
        </p:blipFill>
        <p:spPr bwMode="auto">
          <a:xfrm>
            <a:off x="1219200" y="1295400"/>
            <a:ext cx="32766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5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192" y="304801"/>
            <a:ext cx="7514035" cy="14478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Key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esign Features Cont.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188" r="11539" b="8861"/>
          <a:stretch/>
        </p:blipFill>
        <p:spPr bwMode="auto">
          <a:xfrm>
            <a:off x="4724400" y="1422577"/>
            <a:ext cx="3459393" cy="501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l="34829" t="5064" r="25855" b="5137"/>
          <a:stretch/>
        </p:blipFill>
        <p:spPr bwMode="auto">
          <a:xfrm>
            <a:off x="609600" y="1422577"/>
            <a:ext cx="3962400" cy="501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0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and External Interfaces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2844"/>
            <a:ext cx="7514035" cy="4267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system interface 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Motor mount interface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Payload interface 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Ignition interface  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Launch rail interface 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9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304801"/>
            <a:ext cx="7514035" cy="1295399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Payload Integration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508" t="9497" r="36427" b="2092"/>
          <a:stretch/>
        </p:blipFill>
        <p:spPr bwMode="auto">
          <a:xfrm>
            <a:off x="1981200" y="1447800"/>
            <a:ext cx="3657601" cy="521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1526" y="2585472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Insertion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Extraction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Stability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Security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696396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Requirements Verification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14035" cy="17525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Launch Vehicle Materials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5263" t="12647" r="45432" b="9411"/>
          <a:stretch/>
        </p:blipFill>
        <p:spPr bwMode="auto">
          <a:xfrm rot="5400000">
            <a:off x="4193767" y="-1145767"/>
            <a:ext cx="1524000" cy="777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2209800" y="3769057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 materials: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Blue Tube 2.0</a:t>
            </a:r>
          </a:p>
          <a:p>
            <a:pPr marL="285750" indent="-285750" algn="ctr">
              <a:buFont typeface="Arial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plywood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launch Vehicle Requirements Verification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Reusable rocket and motor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official altitude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success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prohibitions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1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20" y="533400"/>
            <a:ext cx="8398670" cy="1752599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Status of Recovery System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Verification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693" y="3200400"/>
            <a:ext cx="7514035" cy="3124201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60000"/>
              </a:lnSpc>
              <a:buClr>
                <a:schemeClr val="tx2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Ground ejection test</a:t>
            </a:r>
          </a:p>
          <a:p>
            <a:pPr marL="0" indent="0">
              <a:lnSpc>
                <a:spcPct val="60000"/>
              </a:lnSpc>
              <a:buClr>
                <a:schemeClr val="tx1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Kinetic energy and descent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elocity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alculations</a:t>
            </a: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0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66800"/>
            <a:ext cx="7848600" cy="1142997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Payload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Verification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680" y="2743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objects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Unknown object </a:t>
            </a:r>
          </a:p>
        </p:txBody>
      </p:sp>
    </p:spTree>
    <p:extLst>
      <p:ext uri="{BB962C8B-B14F-4D97-AF65-F5344CB8AC3E}">
        <p14:creationId xmlns:p14="http://schemas.microsoft.com/office/powerpoint/2010/main" val="1708798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017670" cy="1752599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Safety 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Verification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0522"/>
            <a:ext cx="1214438" cy="4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387" y="2743200"/>
            <a:ext cx="7412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and safety checklist 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officer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Rules and regulation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63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General Requirements Verification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derived requirements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4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214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447800" y="2438400"/>
            <a:ext cx="647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Test 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Plans </a:t>
            </a:r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4000" b="1" dirty="0" smtClean="0">
                <a:latin typeface="Arial" pitchFamily="34" charset="0"/>
                <a:cs typeface="Arial" pitchFamily="34" charset="0"/>
              </a:rPr>
              <a:t>Procedures  </a:t>
            </a:r>
            <a:endParaRPr lang="en-US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09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57345" y="304800"/>
            <a:ext cx="8298242" cy="1752599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Subscale Tests and Procedures </a:t>
            </a:r>
          </a:p>
        </p:txBody>
      </p:sp>
      <p:pic>
        <p:nvPicPr>
          <p:cNvPr id="22530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214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9182" y="2385457"/>
            <a:ext cx="40433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Sub-scale payload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Impact test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Heat resistance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test</a:t>
            </a:r>
          </a:p>
          <a:p>
            <a:pPr marL="457200" lvl="1" indent="0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Parachute test </a:t>
            </a:r>
          </a:p>
          <a:p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marL="457200" lvl="1" indent="0"/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1" y="2385457"/>
            <a:ext cx="3200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Altimeters </a:t>
            </a:r>
          </a:p>
          <a:p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Ground ejection test</a:t>
            </a:r>
          </a:p>
          <a:p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Center of gravity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1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Full-scale Test Plans and Procedures </a:t>
            </a:r>
            <a:endParaRPr lang="en-US" altLang="en-US" dirty="0" smtClean="0">
              <a:ln>
                <a:noFill/>
              </a:ln>
            </a:endParaRPr>
          </a:p>
        </p:txBody>
      </p:sp>
      <p:pic>
        <p:nvPicPr>
          <p:cNvPr id="23554" name="Picture 2" descr="http://californiacommunitycolleges.cccco.edu/Portals/0/colleges/collegeLogo/CitrusColleg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3"/>
            <a:ext cx="1214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447800" y="1828800"/>
            <a:ext cx="373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Payload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Impact test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Heat resistance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test</a:t>
            </a:r>
          </a:p>
          <a:p>
            <a:pPr marL="457200" lvl="1" indent="0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Compartment adjustment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test</a:t>
            </a:r>
          </a:p>
          <a:p>
            <a:pPr marL="457200" lvl="1" indent="0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Weight test  </a:t>
            </a:r>
          </a:p>
          <a:p>
            <a:pPr>
              <a:buFont typeface="Arial" pitchFamily="34" charset="0"/>
              <a:buChar char="•"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244298"/>
            <a:ext cx="2667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Parachute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Ground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ejection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Test launch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GPS testing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4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79690" y="1688685"/>
          <a:ext cx="7783310" cy="371171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659110"/>
                <a:gridCol w="3124200"/>
              </a:tblGrid>
              <a:tr h="808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7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 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18.60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7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7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13.80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09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 Statement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1219200" cy="431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5" b="97659" l="28779" r="59991"/>
                    </a14:imgEffect>
                  </a14:imgLayer>
                </a14:imgProps>
              </a:ext>
            </a:extLst>
          </a:blip>
          <a:srcRect l="28508" t="9497" r="36427" b="2092"/>
          <a:stretch/>
        </p:blipFill>
        <p:spPr bwMode="auto">
          <a:xfrm rot="3996599">
            <a:off x="3166632" y="3767439"/>
            <a:ext cx="1523721" cy="2371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59" b="59970" l="40413" r="51336"/>
                    </a14:imgEffect>
                  </a14:imgLayer>
                </a14:imgProps>
              </a:ext>
            </a:extLst>
          </a:blip>
          <a:srcRect l="39103" t="31872" r="47222" b="38627"/>
          <a:stretch/>
        </p:blipFill>
        <p:spPr bwMode="auto">
          <a:xfrm rot="5400000">
            <a:off x="2920749" y="2524218"/>
            <a:ext cx="2015491" cy="2781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05" b="91918" l="40459" r="51383"/>
                    </a14:imgEffect>
                  </a14:imgLayer>
                </a14:imgProps>
              </a:ext>
            </a:extLst>
          </a:blip>
          <a:srcRect l="39103" t="61326" r="47222" b="4647"/>
          <a:stretch/>
        </p:blipFill>
        <p:spPr bwMode="auto">
          <a:xfrm rot="5400000">
            <a:off x="3056866" y="1581017"/>
            <a:ext cx="1614170" cy="2652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32680" y="1890958"/>
          <a:ext cx="7633648" cy="347257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449938"/>
                <a:gridCol w="2449938"/>
                <a:gridCol w="2733772"/>
              </a:tblGrid>
              <a:tr h="1081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Vehicle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Mass (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Mass with 25% Increase (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lbs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87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vehicle (on launch pad)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40.09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50.11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87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Launch vehicle (before landing)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34.44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600"/>
                        </a:spcAft>
                        <a:tabLst>
                          <a:tab pos="596900" algn="l"/>
                          <a:tab pos="914400" algn="l"/>
                        </a:tabLst>
                      </a:pPr>
                      <a:r>
                        <a:rPr lang="en-US" sz="2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43.05</a:t>
                      </a:r>
                      <a:endParaRPr lang="en-US" sz="2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1182" y="533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Total Mass of Launch Vehicle</a:t>
            </a:r>
            <a:endParaRPr lang="en-US" sz="4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0300" y="544629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 Margin: 24lbs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/>
          </p:cNvSpPr>
          <p:nvPr/>
        </p:nvSpPr>
        <p:spPr>
          <a:xfrm>
            <a:off x="6230349" y="2488257"/>
            <a:ext cx="471083" cy="30977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023120" y="2776807"/>
            <a:ext cx="287020" cy="48768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856734" y="2744739"/>
            <a:ext cx="393065" cy="55181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9" name="Text Box 10"/>
          <p:cNvSpPr txBox="1">
            <a:spLocks/>
          </p:cNvSpPr>
          <p:nvPr/>
        </p:nvSpPr>
        <p:spPr>
          <a:xfrm>
            <a:off x="7129693" y="2467033"/>
            <a:ext cx="401292" cy="30977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CP 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5273835" y="4719147"/>
            <a:ext cx="372189" cy="44210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6915435" y="4782094"/>
            <a:ext cx="393064" cy="44400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371600" y="685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Stability, Center of Gravity, and Center of Pressure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8155" y="3496862"/>
            <a:ext cx="19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Margin with Motor: 3.33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3522" y="5794823"/>
            <a:ext cx="221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Margin without motor: 5.37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tudent\Desktop\Lalalamamo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7" y="2278664"/>
            <a:ext cx="7905750" cy="12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MysterSp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4527678"/>
            <a:ext cx="7905750" cy="12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538083" y="2127584"/>
            <a:ext cx="392572" cy="72134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56734" y="2106360"/>
            <a:ext cx="392572" cy="72134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898037" y="4358474"/>
            <a:ext cx="392572" cy="72134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00600" y="4358474"/>
            <a:ext cx="392572" cy="72134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0883" y="404083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2940" y="19103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7390" y="404083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6367" y="186647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CP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28" y="1524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Design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248" y="2362200"/>
            <a:ext cx="4405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Fiberglass laminated airframe and fins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Payload position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Parachute compartment position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851"/>
            <a:ext cx="1219200" cy="431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8" b="95468" l="28919" r="59991"/>
                    </a14:imgEffect>
                  </a14:imgLayer>
                </a14:imgProps>
              </a:ext>
            </a:extLst>
          </a:blip>
          <a:srcRect l="28508" t="9497" r="36427" b="2092"/>
          <a:stretch/>
        </p:blipFill>
        <p:spPr bwMode="auto">
          <a:xfrm rot="20169090">
            <a:off x="4942705" y="1585895"/>
            <a:ext cx="3323483" cy="5102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2" b="92900" l="38111" r="60540"/>
                    </a14:imgEffect>
                  </a14:imgLayer>
                </a14:imgProps>
              </a:ext>
            </a:extLst>
          </a:blip>
          <a:srcRect l="35300" t="6612" r="36579"/>
          <a:stretch/>
        </p:blipFill>
        <p:spPr bwMode="auto">
          <a:xfrm>
            <a:off x="6858000" y="2122906"/>
            <a:ext cx="1905000" cy="4529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514035" cy="175259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Motor Selection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1219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itrus">
      <a:dk1>
        <a:srgbClr val="0000BF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771</Words>
  <Application>Microsoft Macintosh PowerPoint</Application>
  <PresentationFormat>On-screen Show (4:3)</PresentationFormat>
  <Paragraphs>346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Corbel</vt:lpstr>
      <vt:lpstr>Times New Roman</vt:lpstr>
      <vt:lpstr>新細明體</vt:lpstr>
      <vt:lpstr>Parallax</vt:lpstr>
      <vt:lpstr>PowerPoint Presentation</vt:lpstr>
      <vt:lpstr>Launch Vehicle</vt:lpstr>
      <vt:lpstr>PowerPoint Presentation</vt:lpstr>
      <vt:lpstr>Launch Vehicle Materials</vt:lpstr>
      <vt:lpstr>PowerPoint Presentation</vt:lpstr>
      <vt:lpstr>PowerPoint Presentation</vt:lpstr>
      <vt:lpstr>PowerPoint Presentation</vt:lpstr>
      <vt:lpstr>Key Design Features</vt:lpstr>
      <vt:lpstr>Motor Selection</vt:lpstr>
      <vt:lpstr>General Motor Information </vt:lpstr>
      <vt:lpstr>Motor Characteristics </vt:lpstr>
      <vt:lpstr>Thrust to Weight Ratio </vt:lpstr>
      <vt:lpstr>Motor Thrust Curve of Aerotech L1420R </vt:lpstr>
      <vt:lpstr>Kinetic Energy of the Independent Sections  </vt:lpstr>
      <vt:lpstr>Drift Values </vt:lpstr>
      <vt:lpstr>Recovery System</vt:lpstr>
      <vt:lpstr>Recovery Subsystem Components</vt:lpstr>
      <vt:lpstr>Electrical Components</vt:lpstr>
      <vt:lpstr>Electronic Schematics</vt:lpstr>
      <vt:lpstr>Parachute and Harness</vt:lpstr>
      <vt:lpstr>PowerPoint Presentation</vt:lpstr>
      <vt:lpstr>PowerPoint Presentation</vt:lpstr>
      <vt:lpstr>Sub-scale Launch Vehicle  Summary </vt:lpstr>
      <vt:lpstr>Tests of the Staged Recovery System </vt:lpstr>
      <vt:lpstr>Sub-scale Ground Ejection Test </vt:lpstr>
      <vt:lpstr>Sub-scale Recovery System</vt:lpstr>
      <vt:lpstr>Sub-scale Test Launch</vt:lpstr>
      <vt:lpstr>Sub-scale Flight Results </vt:lpstr>
      <vt:lpstr>Fragile Material Protection Payload</vt:lpstr>
      <vt:lpstr>PowerPoint Presentation</vt:lpstr>
      <vt:lpstr>Final Payload Dimensions Cont. </vt:lpstr>
      <vt:lpstr>Final Design Overview</vt:lpstr>
      <vt:lpstr>Mass Statement and Mass Margin</vt:lpstr>
      <vt:lpstr>Key Design Features</vt:lpstr>
      <vt:lpstr> Key Design Features Cont.</vt:lpstr>
      <vt:lpstr>Interfaces </vt:lpstr>
      <vt:lpstr>Internal and External Interfaces </vt:lpstr>
      <vt:lpstr>Payload Integration</vt:lpstr>
      <vt:lpstr>Status of Requirements Verification </vt:lpstr>
      <vt:lpstr>Status of launch Vehicle Requirements Verification </vt:lpstr>
      <vt:lpstr>Status of Recovery System  Requirements Verification</vt:lpstr>
      <vt:lpstr>Status of Payload Requirements Verification</vt:lpstr>
      <vt:lpstr>Status of Safety  Requirements Verification</vt:lpstr>
      <vt:lpstr>Status of General Requirements Verification</vt:lpstr>
      <vt:lpstr>PowerPoint Presentation</vt:lpstr>
      <vt:lpstr>Subscale Tests and Procedures </vt:lpstr>
      <vt:lpstr>Full-scale Test Plans and Procedures </vt:lpstr>
    </vt:vector>
  </TitlesOfParts>
  <Company>Citrus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Athena</dc:title>
  <dc:creator>vincenth</dc:creator>
  <cp:lastModifiedBy>Jimmy Lopez</cp:lastModifiedBy>
  <cp:revision>216</cp:revision>
  <dcterms:created xsi:type="dcterms:W3CDTF">2016-01-11T20:23:23Z</dcterms:created>
  <dcterms:modified xsi:type="dcterms:W3CDTF">2017-01-21T21:45:47Z</dcterms:modified>
</cp:coreProperties>
</file>