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42"/>
  </p:notesMasterIdLst>
  <p:sldIdLst>
    <p:sldId id="274" r:id="rId2"/>
    <p:sldId id="311" r:id="rId3"/>
    <p:sldId id="349" r:id="rId4"/>
    <p:sldId id="354" r:id="rId5"/>
    <p:sldId id="351" r:id="rId6"/>
    <p:sldId id="352" r:id="rId7"/>
    <p:sldId id="355" r:id="rId8"/>
    <p:sldId id="356" r:id="rId9"/>
    <p:sldId id="357" r:id="rId10"/>
    <p:sldId id="398" r:id="rId11"/>
    <p:sldId id="401" r:id="rId12"/>
    <p:sldId id="358" r:id="rId13"/>
    <p:sldId id="360" r:id="rId14"/>
    <p:sldId id="396" r:id="rId15"/>
    <p:sldId id="361" r:id="rId16"/>
    <p:sldId id="399" r:id="rId17"/>
    <p:sldId id="373" r:id="rId18"/>
    <p:sldId id="362" r:id="rId19"/>
    <p:sldId id="367" r:id="rId20"/>
    <p:sldId id="372" r:id="rId21"/>
    <p:sldId id="370" r:id="rId22"/>
    <p:sldId id="391" r:id="rId23"/>
    <p:sldId id="371" r:id="rId24"/>
    <p:sldId id="392" r:id="rId25"/>
    <p:sldId id="394" r:id="rId26"/>
    <p:sldId id="400" r:id="rId27"/>
    <p:sldId id="386" r:id="rId28"/>
    <p:sldId id="310" r:id="rId29"/>
    <p:sldId id="334" r:id="rId30"/>
    <p:sldId id="335" r:id="rId31"/>
    <p:sldId id="337" r:id="rId32"/>
    <p:sldId id="397" r:id="rId33"/>
    <p:sldId id="340" r:id="rId34"/>
    <p:sldId id="339" r:id="rId35"/>
    <p:sldId id="377" r:id="rId36"/>
    <p:sldId id="375" r:id="rId37"/>
    <p:sldId id="376" r:id="rId38"/>
    <p:sldId id="378" r:id="rId39"/>
    <p:sldId id="379" r:id="rId40"/>
    <p:sldId id="38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3" autoAdjust="0"/>
    <p:restoredTop sz="94712"/>
  </p:normalViewPr>
  <p:slideViewPr>
    <p:cSldViewPr>
      <p:cViewPr>
        <p:scale>
          <a:sx n="90" d="100"/>
          <a:sy n="90" d="100"/>
        </p:scale>
        <p:origin x="1320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27DAD-2407-43E7-8957-7FEB89A61E9C}" type="datetimeFigureOut">
              <a:rPr lang="en-US" smtClean="0"/>
              <a:t>3/6/17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E487B-3D4E-474D-BFF4-637239092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8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487B-3D4E-474D-BFF4-6372390921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6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327C2-56D3-ED48-BC84-16CB39852F1D}" type="slidenum">
              <a:rPr kumimoji="1" lang="zh-TW" altLang="en-US" smtClean="0">
                <a:solidFill>
                  <a:prstClr val="black"/>
                </a:solidFill>
              </a:rPr>
              <a:pPr/>
              <a:t>23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Sheer pin early deployment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E487B-3D4E-474D-BFF4-6372390921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0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D94D-FA6B-46E7-8AFF-904407F47AD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9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2" y="1380071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4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0" y="5883278"/>
            <a:ext cx="3243033" cy="365125"/>
          </a:xfrm>
        </p:spPr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9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5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3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5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66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0000BF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0000BF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0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0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5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29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5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4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0000BF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0000BF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0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6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5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3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5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08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93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3" y="685800"/>
            <a:ext cx="1327777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5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4" y="5867134"/>
            <a:ext cx="413375" cy="365125"/>
          </a:xfrm>
        </p:spPr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9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9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3"/>
            <a:ext cx="7514035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6" y="2667002"/>
            <a:ext cx="3671291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7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7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1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3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6" y="685802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5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7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4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2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4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673E-3064-463E-BA15-D95D4A19C08B}" type="datetimeFigureOut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B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4B3E-44C3-4301-AAE9-014CA2255F85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5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5" y="685803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2667002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8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A999E5-CDB2-49B7-8414-B0FAC20A7C71}" type="datetime1">
              <a:rPr lang="en-US" smtClean="0">
                <a:solidFill>
                  <a:srgbClr val="0000BF"/>
                </a:solidFill>
              </a:rPr>
              <a:pPr/>
              <a:t>3/6/17</a:t>
            </a:fld>
            <a:endParaRPr lang="en-US">
              <a:solidFill>
                <a:srgbClr val="0000B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1" y="5883278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>
                <a:solidFill>
                  <a:srgbClr val="0000BF"/>
                </a:solidFill>
              </a:rPr>
              <a:t>CITRUS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4" y="5883278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57AF92-9488-4CDA-89D0-3752752A25A8}" type="slidenum">
              <a:rPr lang="en-US" smtClean="0">
                <a:solidFill>
                  <a:srgbClr val="0000BF"/>
                </a:solidFill>
              </a:rPr>
              <a:pPr/>
              <a:t>‹#›</a:t>
            </a:fld>
            <a:endParaRPr lang="en-US">
              <a:solidFill>
                <a:srgbClr val="000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2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685800"/>
            <a:ext cx="4267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Project Aegis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9911" y="1290935"/>
            <a:ext cx="3659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Flight Readiness Review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52600"/>
            <a:ext cx="4191000" cy="3733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55626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Team Members: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Yvonne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Villapudua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Janet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Blancas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Jimmy Lopez,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Isabella Molina, and Lillian Chang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6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882" y="4572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Static Margin Diagram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52600"/>
            <a:ext cx="5867400" cy="485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66800" y="2226732"/>
            <a:ext cx="190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Stability Margin (with motor): 3.33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Stability Margin (without motor): 5.37</a:t>
            </a:r>
          </a:p>
        </p:txBody>
      </p:sp>
    </p:spTree>
    <p:extLst>
      <p:ext uri="{BB962C8B-B14F-4D97-AF65-F5344CB8AC3E}">
        <p14:creationId xmlns:p14="http://schemas.microsoft.com/office/powerpoint/2010/main" val="3143981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622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Launch Vehicle Performance</a:t>
            </a:r>
          </a:p>
        </p:txBody>
      </p:sp>
    </p:spTree>
    <p:extLst>
      <p:ext uri="{BB962C8B-B14F-4D97-AF65-F5344CB8AC3E}">
        <p14:creationId xmlns:p14="http://schemas.microsoft.com/office/powerpoint/2010/main" val="1245149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Thrust to Weight Ratio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2514600"/>
            <a:ext cx="594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thrust to weight ratio is 7.97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launch vehicle must have a thrust greater than the weight of the launch vehicle in order to take off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Rail exit velocity – 77.29 fps</a:t>
            </a:r>
          </a:p>
        </p:txBody>
      </p:sp>
      <p:pic>
        <p:nvPicPr>
          <p:cNvPr id="4" name="Picture 3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0522"/>
            <a:ext cx="1214438" cy="4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9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Kinetic Energy of the Independent Sections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57322"/>
              </p:ext>
            </p:extLst>
          </p:nvPr>
        </p:nvGraphicFramePr>
        <p:xfrm>
          <a:off x="685800" y="2438400"/>
          <a:ext cx="8229600" cy="31765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953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 at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Take Off</a:t>
                      </a:r>
                    </a:p>
                    <a:p>
                      <a:pPr algn="ctr"/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(ft-lbf)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 at Apogee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(ft-lbf)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Landing </a:t>
                      </a:r>
                    </a:p>
                    <a:p>
                      <a:pPr algn="ctr"/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(ft-lbf)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1320.09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1350.75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36.92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628.32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643.75</a:t>
                      </a:r>
                      <a:endParaRPr lang="en-US" sz="2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17.60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1232.09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1260.71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34.46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4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14035" cy="1752599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Predicted Altitude of the Launch Vehicle at Different Wind Speeds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40867"/>
              </p:ext>
            </p:extLst>
          </p:nvPr>
        </p:nvGraphicFramePr>
        <p:xfrm>
          <a:off x="685800" y="2438400"/>
          <a:ext cx="8229600" cy="34581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53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speed (mph)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Predicted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Altitude (</a:t>
                      </a:r>
                      <a:r>
                        <a:rPr lang="en-US" sz="24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5287.63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5249.87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5186.92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68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5097.90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422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Predicted Drift Values at Different Wind Speeds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200135"/>
              </p:ext>
            </p:extLst>
          </p:nvPr>
        </p:nvGraphicFramePr>
        <p:xfrm>
          <a:off x="1447800" y="2286000"/>
          <a:ext cx="6705600" cy="28956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464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speed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Predicted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Drift (</a:t>
                      </a:r>
                      <a:r>
                        <a:rPr lang="en-US" sz="24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29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328.10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29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738.88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229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954.96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229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2111.76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82" y="22860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Full-scale Flight Test</a:t>
            </a:r>
          </a:p>
        </p:txBody>
      </p:sp>
    </p:spTree>
    <p:extLst>
      <p:ext uri="{BB962C8B-B14F-4D97-AF65-F5344CB8AC3E}">
        <p14:creationId xmlns:p14="http://schemas.microsoft.com/office/powerpoint/2010/main" val="106588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963305" y="192163"/>
            <a:ext cx="8001000" cy="1219200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Full-scale Test Launch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95701"/>
              </p:ext>
            </p:extLst>
          </p:nvPr>
        </p:nvGraphicFramePr>
        <p:xfrm>
          <a:off x="990600" y="1905000"/>
          <a:ext cx="5231892" cy="3656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15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677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 Day Conditions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7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Conditions</a:t>
                      </a:r>
                      <a:endParaRPr lang="zh-TW" altLang="en-US" sz="2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</a:t>
                      </a:r>
                      <a:endParaRPr lang="zh-TW" altLang="en-US" sz="2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7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2530 </a:t>
                      </a:r>
                      <a:r>
                        <a:rPr lang="en-US" altLang="zh-TW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7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of Launch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1:00 pm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Speed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r>
                        <a:rPr lang="en-US" altLang="zh-TW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01 </a:t>
                      </a:r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mph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7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r>
                        <a:rPr lang="en-US" altLang="zh-TW" sz="2400" b="0" kern="1200" dirty="0">
                          <a:solidFill>
                            <a:srgbClr val="212121"/>
                          </a:solidFill>
                          <a:latin typeface="Arial"/>
                          <a:ea typeface="+mn-ea"/>
                          <a:cs typeface="Arial"/>
                        </a:rPr>
                        <a:t>°F</a:t>
                      </a:r>
                      <a:endParaRPr lang="zh-TW" altLang="en-US" sz="2400" b="0" dirty="0">
                        <a:solidFill>
                          <a:srgbClr val="212121"/>
                        </a:solidFill>
                        <a:latin typeface="Arial"/>
                        <a:cs typeface="Arial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7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Precipitation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67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(psi)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14.72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99" marR="88499" marT="44250" marB="4425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208964" y="11430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dirty="0">
                <a:solidFill>
                  <a:srgbClr val="000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4, 2017 Friends of Amateur Rocketry</a:t>
            </a:r>
            <a:endParaRPr kumimoji="1" lang="zh-TW" altLang="en-US" sz="2400" dirty="0">
              <a:solidFill>
                <a:srgbClr val="0000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3" name="圖片 2" descr="Screen Shot 2017-03-04 at 7.46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05000"/>
            <a:ext cx="268845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00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7514035" cy="1752599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Recovery System</a:t>
            </a:r>
          </a:p>
        </p:txBody>
      </p:sp>
      <p:pic>
        <p:nvPicPr>
          <p:cNvPr id="3" name="Picture 2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430522"/>
            <a:ext cx="1214438" cy="4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1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60450"/>
              </p:ext>
            </p:extLst>
          </p:nvPr>
        </p:nvGraphicFramePr>
        <p:xfrm>
          <a:off x="914400" y="2209800"/>
          <a:ext cx="7917225" cy="26043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9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9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39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44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</a:t>
                      </a:r>
                      <a:r>
                        <a:rPr lang="en-US" altLang="zh-TW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Vehicle Section</a:t>
                      </a:r>
                      <a:endParaRPr lang="zh-TW" altLang="en-US" sz="2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</a:t>
                      </a:r>
                      <a:r>
                        <a:rPr lang="en-US" altLang="zh-TW" sz="2400" baseline="-25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(drogue) </a:t>
                      </a:r>
                      <a:r>
                        <a:rPr lang="en-US" altLang="zh-TW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TW" sz="24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altLang="zh-TW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/s)</a:t>
                      </a:r>
                      <a:endParaRPr lang="zh-TW" altLang="en-US" sz="2400" b="1" baseline="-25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</a:t>
                      </a:r>
                      <a:r>
                        <a:rPr lang="en-US" altLang="zh-TW" sz="2400" baseline="-25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(main) </a:t>
                      </a:r>
                      <a:r>
                        <a:rPr lang="en-US" altLang="zh-TW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TW" sz="24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altLang="zh-TW" sz="24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/s)</a:t>
                      </a:r>
                      <a:endParaRPr lang="zh-TW" altLang="en-US" sz="2400" b="1" baseline="-25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04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78.18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12.92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43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78.18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12.92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43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 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78.18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12.92</a:t>
                      </a:r>
                      <a:endParaRPr lang="zh-TW" alt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55" marR="89855" marT="44928" marB="4492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4000" y="685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Descent Rates</a:t>
            </a:r>
            <a:endParaRPr lang="zh-TW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2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622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Launch Vehicle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0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990600" y="0"/>
            <a:ext cx="8153400" cy="1752600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Full-scale Recovery System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1" y="4450096"/>
            <a:ext cx="2819400" cy="197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11" name="圖片 10" descr="Screen Shot 2017-03-04 at 6.20.28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419600"/>
            <a:ext cx="1447800" cy="200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Screen Shot 2017-03-04 at 6.20.43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419600"/>
            <a:ext cx="1447800" cy="204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643351"/>
              </p:ext>
            </p:extLst>
          </p:nvPr>
        </p:nvGraphicFramePr>
        <p:xfrm>
          <a:off x="1828800" y="1600200"/>
          <a:ext cx="6067464" cy="11420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33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37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068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Parachute </a:t>
                      </a:r>
                      <a:endParaRPr lang="zh-TW" altLang="en-US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16" marR="67416" marT="36913" marB="3691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68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Drogue</a:t>
                      </a:r>
                      <a:endParaRPr lang="zh-TW" alt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16" marR="67416" marT="36913" marB="36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</a:t>
                      </a:r>
                      <a:endParaRPr lang="zh-TW" alt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16" marR="67416" marT="36913" marB="3691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6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24”</a:t>
                      </a:r>
                      <a:r>
                        <a:rPr lang="en-US" altLang="zh-TW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Elliptical </a:t>
                      </a:r>
                      <a:endParaRPr lang="zh-TW" altLang="en-US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16" marR="67416" marT="36913" marB="36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120”Toroidal </a:t>
                      </a:r>
                      <a:endParaRPr lang="zh-TW" altLang="en-US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16" marR="67416" marT="36913" marB="3691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83624"/>
              </p:ext>
            </p:extLst>
          </p:nvPr>
        </p:nvGraphicFramePr>
        <p:xfrm>
          <a:off x="1828800" y="2819400"/>
          <a:ext cx="6062664" cy="1447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0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0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08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0394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 Harness </a:t>
                      </a:r>
                      <a:endParaRPr lang="zh-TW" altLang="en-US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3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Harness Type</a:t>
                      </a:r>
                      <a:endParaRPr lang="zh-TW" alt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Harness</a:t>
                      </a:r>
                      <a:r>
                        <a:rPr lang="en-US" altLang="zh-TW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Width</a:t>
                      </a:r>
                      <a:endParaRPr lang="zh-TW" alt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Harness Length</a:t>
                      </a:r>
                      <a:endParaRPr lang="zh-TW" altLang="en-US" sz="2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0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Tubular Nylon</a:t>
                      </a:r>
                      <a:endParaRPr lang="zh-TW" altLang="en-US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1” </a:t>
                      </a:r>
                      <a:endParaRPr lang="zh-TW" altLang="en-US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Drogue: 45</a:t>
                      </a:r>
                      <a:r>
                        <a:rPr lang="en-US" altLang="zh-TW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0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endParaRPr lang="en-US" altLang="zh-TW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Main:</a:t>
                      </a:r>
                      <a:r>
                        <a:rPr lang="en-US" altLang="zh-TW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35 </a:t>
                      </a:r>
                      <a:r>
                        <a:rPr lang="en-US" altLang="zh-TW" sz="20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endParaRPr lang="en-US" altLang="zh-TW" sz="2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79" marR="73779" marT="36888" marB="3688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03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991600" cy="1371600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Tests of the Staged Recovery System 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219200" y="21336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kumimoji="1" lang="en-US" altLang="zh-TW" dirty="0">
                <a:solidFill>
                  <a:srgbClr val="000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Parachute packing and running test</a:t>
            </a:r>
          </a:p>
          <a:p>
            <a:pPr>
              <a:buClr>
                <a:schemeClr val="tx1"/>
              </a:buClr>
            </a:pPr>
            <a:r>
              <a:rPr kumimoji="1" lang="en-US" altLang="zh-TW" dirty="0">
                <a:solidFill>
                  <a:srgbClr val="000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 test</a:t>
            </a:r>
          </a:p>
          <a:p>
            <a:pPr>
              <a:buClr>
                <a:schemeClr val="tx1"/>
              </a:buClr>
            </a:pPr>
            <a:r>
              <a:rPr kumimoji="1" lang="en-US" altLang="zh-TW" dirty="0">
                <a:solidFill>
                  <a:srgbClr val="000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Sub-scale ground ejection test</a:t>
            </a:r>
          </a:p>
          <a:p>
            <a:pPr>
              <a:buClr>
                <a:schemeClr val="tx1"/>
              </a:buClr>
            </a:pPr>
            <a:r>
              <a:rPr kumimoji="1" lang="en-US" altLang="zh-TW" dirty="0">
                <a:solidFill>
                  <a:srgbClr val="000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test</a:t>
            </a:r>
          </a:p>
          <a:p>
            <a:pPr>
              <a:buClr>
                <a:schemeClr val="tx1"/>
              </a:buClr>
            </a:pPr>
            <a:endParaRPr kumimoji="1" lang="en-US" altLang="zh-TW" dirty="0">
              <a:solidFill>
                <a:srgbClr val="0000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B8F22">
                  <a:lumMod val="75000"/>
                </a:srgbClr>
              </a:buClr>
            </a:pPr>
            <a:endParaRPr kumimoji="1" lang="zh-TW" altLang="en-US" dirty="0">
              <a:solidFill>
                <a:srgbClr val="0000B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2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74431" y="152400"/>
            <a:ext cx="7772400" cy="1371600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Parachute Packing and Running Test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113234" y="1071551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kumimoji="1" lang="en-US" altLang="zh-TW" dirty="0">
              <a:solidFill>
                <a:srgbClr val="0000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B8F22">
                  <a:lumMod val="75000"/>
                </a:srgbClr>
              </a:buClr>
            </a:pPr>
            <a:endParaRPr kumimoji="1" lang="zh-TW" altLang="en-US" dirty="0">
              <a:solidFill>
                <a:srgbClr val="0000B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029200" y="1311074"/>
            <a:ext cx="4114800" cy="5559626"/>
            <a:chOff x="1143000" y="685800"/>
            <a:chExt cx="4419600" cy="6248243"/>
          </a:xfrm>
        </p:grpSpPr>
        <p:pic>
          <p:nvPicPr>
            <p:cNvPr id="5" name="圖片 4" descr="Parachute 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685800"/>
              <a:ext cx="4419600" cy="15620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圖片 5" descr="Parachute 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225814"/>
              <a:ext cx="4419600" cy="1569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圖片 6" descr="Parachute 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3809999"/>
              <a:ext cx="4419600" cy="1567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圖片 7" descr="Parachute 4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5367718"/>
              <a:ext cx="4419600" cy="1566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圖片 9" descr="Screen Shot 2017-03-04 at 7.01.22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800"/>
            <a:ext cx="4191000" cy="313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38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838200" y="228600"/>
            <a:ext cx="8107362" cy="1401763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Full-scale Ground Ejection Test 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689308"/>
              </p:ext>
            </p:extLst>
          </p:nvPr>
        </p:nvGraphicFramePr>
        <p:xfrm>
          <a:off x="1143000" y="1752601"/>
          <a:ext cx="7696200" cy="22931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5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2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1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5149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Drogue black powder mass (g)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</a:t>
                      </a:r>
                      <a:r>
                        <a:rPr lang="en-US" altLang="zh-TW" sz="1600" b="1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black powder mass (g)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</a:t>
                      </a:r>
                      <a:r>
                        <a:rPr lang="en-US" altLang="zh-TW" sz="1600" b="1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Tube Separated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Parachute</a:t>
                      </a:r>
                    </a:p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Released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Parachute Damage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r>
                        <a:rPr lang="en-US" altLang="zh-TW" sz="1600" b="1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Damage</a:t>
                      </a:r>
                      <a:endParaRPr lang="zh-TW" altLang="en-US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054"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</a:t>
                      </a: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4.87</a:t>
                      </a: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1054"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2.86</a:t>
                      </a: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5.37</a:t>
                      </a:r>
                    </a:p>
                    <a:p>
                      <a:endParaRPr lang="en-US" altLang="zh-TW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tc>
                  <a:txBody>
                    <a:bodyPr/>
                    <a:lstStyle/>
                    <a:p>
                      <a:r>
                        <a:rPr lang="en-US" altLang="zh-TW" sz="19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94" marR="73794" marT="36897" marB="3689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447800" y="4191000"/>
            <a:ext cx="7391400" cy="2560725"/>
            <a:chOff x="25400" y="3200400"/>
            <a:chExt cx="8661400" cy="3000712"/>
          </a:xfrm>
        </p:grpSpPr>
        <p:pic>
          <p:nvPicPr>
            <p:cNvPr id="7" name="圖片 6" descr="Main ejectio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3200400"/>
              <a:ext cx="7848600" cy="15373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圖片 7" descr="drogue ejec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724400"/>
              <a:ext cx="7848600" cy="14767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7704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991600" cy="1371600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Drop Test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113234" y="1071551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kumimoji="1" lang="en-US" altLang="zh-TW" dirty="0">
              <a:solidFill>
                <a:srgbClr val="0000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B8F22">
                  <a:lumMod val="75000"/>
                </a:srgbClr>
              </a:buClr>
            </a:pPr>
            <a:endParaRPr kumimoji="1" lang="zh-TW" altLang="en-US" dirty="0">
              <a:solidFill>
                <a:srgbClr val="0000B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3" name="圖片 2" descr="Drop test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7239002" cy="228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rop test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3962956"/>
            <a:ext cx="7239001" cy="231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386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991600" cy="1371600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GPS Test</a:t>
            </a:r>
            <a:endParaRPr kumimoji="1"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113234" y="1071551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kumimoji="1" lang="en-US" altLang="zh-TW" dirty="0">
              <a:solidFill>
                <a:srgbClr val="0000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B8F22">
                  <a:lumMod val="75000"/>
                </a:srgbClr>
              </a:buClr>
            </a:pPr>
            <a:endParaRPr kumimoji="1" lang="zh-TW" altLang="en-US" dirty="0">
              <a:solidFill>
                <a:srgbClr val="0000B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3" name="圖片 2" descr="GPS test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549446"/>
            <a:ext cx="3237005" cy="431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1" descr="Screen%20Shot%202017-02-18%20at%202.16.08%20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57652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386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Test Plans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1158389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>
                <a:ln>
                  <a:noFill/>
                </a:ln>
                <a:latin typeface="Arial" pitchFamily="34" charset="0"/>
                <a:cs typeface="Arial" pitchFamily="34" charset="0"/>
              </a:rPr>
              <a:t>Full-scale Test Plans and Procedures </a:t>
            </a:r>
            <a:endParaRPr lang="en-US" altLang="en-US" dirty="0">
              <a:ln>
                <a:noFill/>
              </a:ln>
            </a:endParaRPr>
          </a:p>
        </p:txBody>
      </p:sp>
      <p:pic>
        <p:nvPicPr>
          <p:cNvPr id="23554" name="Picture 2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0963"/>
            <a:ext cx="12144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219200" y="1828800"/>
            <a:ext cx="396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0" indent="0"/>
            <a:r>
              <a:rPr lang="en-US" altLang="en-US" sz="2400" dirty="0">
                <a:latin typeface="Arial" pitchFamily="34" charset="0"/>
                <a:cs typeface="Arial" pitchFamily="34" charset="0"/>
              </a:rPr>
              <a:t>Payload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Impact test </a:t>
            </a:r>
          </a:p>
          <a:p>
            <a:pPr marL="457200" lvl="1" indent="0"/>
            <a:endParaRPr lang="en-US" alt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Heat resistance test</a:t>
            </a:r>
          </a:p>
          <a:p>
            <a:pPr marL="457200" lvl="1" indent="0"/>
            <a:endParaRPr lang="en-US" alt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Compartment adjustment test</a:t>
            </a:r>
          </a:p>
          <a:p>
            <a:pPr marL="457200" lvl="1" indent="0"/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Weight test  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1828800"/>
            <a:ext cx="3352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Arial" pitchFamily="34" charset="0"/>
                <a:cs typeface="Arial" pitchFamily="34" charset="0"/>
              </a:rPr>
              <a:t>Recovery Subsystem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Parachute test</a:t>
            </a:r>
          </a:p>
          <a:p>
            <a:endParaRPr lang="en-US" alt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Ground ejection test</a:t>
            </a:r>
          </a:p>
          <a:p>
            <a:endParaRPr lang="en-US" alt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Drop test</a:t>
            </a:r>
          </a:p>
          <a:p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Test launch </a:t>
            </a:r>
          </a:p>
          <a:p>
            <a:endParaRPr lang="en-US" alt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GPS testing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4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384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Fragile Material Protection Payload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2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0522"/>
            <a:ext cx="1214438" cy="4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3051" y="685800"/>
            <a:ext cx="674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Payload Dimensions 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16453" t="6440" r="37820"/>
          <a:stretch/>
        </p:blipFill>
        <p:spPr bwMode="auto">
          <a:xfrm>
            <a:off x="1154825" y="2166962"/>
            <a:ext cx="2524527" cy="3370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30556" t="8587" r="23931" b="24508"/>
          <a:stretch/>
        </p:blipFill>
        <p:spPr bwMode="auto">
          <a:xfrm>
            <a:off x="3788247" y="2170709"/>
            <a:ext cx="2369495" cy="3370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/>
          <a:srcRect l="8974" t="15026" r="38675" b="6977"/>
          <a:stretch/>
        </p:blipFill>
        <p:spPr bwMode="auto">
          <a:xfrm>
            <a:off x="6239348" y="2159662"/>
            <a:ext cx="2590800" cy="3370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ouble Bracket 2"/>
          <p:cNvSpPr/>
          <p:nvPr/>
        </p:nvSpPr>
        <p:spPr>
          <a:xfrm>
            <a:off x="998775" y="5484595"/>
            <a:ext cx="2807578" cy="603033"/>
          </a:xfrm>
          <a:prstGeom prst="bracketPai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78644" y="5566578"/>
            <a:ext cx="294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Complete</a:t>
            </a:r>
            <a:r>
              <a:rPr lang="en-US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15" name="Double Bracket 14"/>
          <p:cNvSpPr/>
          <p:nvPr/>
        </p:nvSpPr>
        <p:spPr>
          <a:xfrm>
            <a:off x="3940648" y="5530132"/>
            <a:ext cx="2064695" cy="551866"/>
          </a:xfrm>
          <a:prstGeom prst="bracketPai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77645" y="5589588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Lid &amp; Adapter</a:t>
            </a:r>
          </a:p>
        </p:txBody>
      </p:sp>
      <p:sp>
        <p:nvSpPr>
          <p:cNvPr id="17" name="Double Bracket 16"/>
          <p:cNvSpPr/>
          <p:nvPr/>
        </p:nvSpPr>
        <p:spPr>
          <a:xfrm>
            <a:off x="6477000" y="5537431"/>
            <a:ext cx="2133600" cy="513822"/>
          </a:xfrm>
          <a:prstGeom prst="bracketPai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05600" y="5555278"/>
            <a:ext cx="200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Outer Shell </a:t>
            </a:r>
          </a:p>
        </p:txBody>
      </p:sp>
    </p:spTree>
    <p:extLst>
      <p:ext uri="{BB962C8B-B14F-4D97-AF65-F5344CB8AC3E}">
        <p14:creationId xmlns:p14="http://schemas.microsoft.com/office/powerpoint/2010/main" val="219188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096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Launch Vehicle Dimensions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16200000">
            <a:off x="1012640" y="1067178"/>
            <a:ext cx="665527" cy="2588610"/>
          </a:xfrm>
          <a:prstGeom prst="rightBrace">
            <a:avLst>
              <a:gd name="adj1" fmla="val 8333"/>
              <a:gd name="adj2" fmla="val 50368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 rot="16200000">
            <a:off x="3763973" y="1200418"/>
            <a:ext cx="665528" cy="2322131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16200000">
            <a:off x="6816428" y="665101"/>
            <a:ext cx="702272" cy="3362322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5968" y="146760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Booster Section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4736" y="1490536"/>
            <a:ext cx="152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Middle Section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9364" y="149431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Forward Section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1700" y="57997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Length: 119 in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Diameter: 6.08 in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39103" t="2065" r="47222" b="4647"/>
          <a:stretch/>
        </p:blipFill>
        <p:spPr bwMode="auto">
          <a:xfrm rot="5400000">
            <a:off x="3503850" y="388872"/>
            <a:ext cx="1764824" cy="9077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4" b="44446"/>
          <a:stretch/>
        </p:blipFill>
        <p:spPr>
          <a:xfrm>
            <a:off x="85725" y="2779011"/>
            <a:ext cx="8763000" cy="13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7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3"/>
            <a:ext cx="7649765" cy="1142997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Payload Dimensions Cont.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7" name="Double Bracket 6"/>
          <p:cNvSpPr/>
          <p:nvPr/>
        </p:nvSpPr>
        <p:spPr>
          <a:xfrm>
            <a:off x="1172290" y="5145767"/>
            <a:ext cx="2285999" cy="582044"/>
          </a:xfrm>
          <a:prstGeom prst="bracketPai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8371" y="5186996"/>
            <a:ext cx="238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Inner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Chamber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9014" y="5222863"/>
            <a:ext cx="254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Radiation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Shield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sp>
        <p:nvSpPr>
          <p:cNvPr id="15" name="Double Bracket 14"/>
          <p:cNvSpPr/>
          <p:nvPr/>
        </p:nvSpPr>
        <p:spPr>
          <a:xfrm>
            <a:off x="3797313" y="5186996"/>
            <a:ext cx="2281608" cy="533400"/>
          </a:xfrm>
          <a:prstGeom prst="bracketPai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06114" y="5145767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Aerogel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Double Bracket 16"/>
          <p:cNvSpPr/>
          <p:nvPr/>
        </p:nvSpPr>
        <p:spPr>
          <a:xfrm>
            <a:off x="6789396" y="5079318"/>
            <a:ext cx="1928836" cy="582043"/>
          </a:xfrm>
          <a:prstGeom prst="bracketPair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IMG_00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8120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直線接點 17"/>
          <p:cNvCxnSpPr/>
          <p:nvPr/>
        </p:nvCxnSpPr>
        <p:spPr>
          <a:xfrm flipV="1">
            <a:off x="2133600" y="3886200"/>
            <a:ext cx="2286000" cy="13716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4724400" y="4419600"/>
            <a:ext cx="381000" cy="8382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 flipV="1">
            <a:off x="6019800" y="3962400"/>
            <a:ext cx="1447800" cy="9906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418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44" y="151467"/>
            <a:ext cx="7704764" cy="1528625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Payload Design Overview</a:t>
            </a:r>
          </a:p>
        </p:txBody>
      </p:sp>
      <p:cxnSp>
        <p:nvCxnSpPr>
          <p:cNvPr id="8" name="Elbow Connector 7"/>
          <p:cNvCxnSpPr/>
          <p:nvPr/>
        </p:nvCxnSpPr>
        <p:spPr>
          <a:xfrm>
            <a:off x="3276600" y="1990928"/>
            <a:ext cx="762000" cy="447474"/>
          </a:xfrm>
          <a:prstGeom prst="bentConnector3">
            <a:avLst>
              <a:gd name="adj1" fmla="val 4234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25639" y="1796534"/>
            <a:ext cx="94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Lid</a:t>
            </a:r>
          </a:p>
        </p:txBody>
      </p:sp>
      <p:cxnSp>
        <p:nvCxnSpPr>
          <p:cNvPr id="14" name="Elbow Connector 13"/>
          <p:cNvCxnSpPr/>
          <p:nvPr/>
        </p:nvCxnSpPr>
        <p:spPr>
          <a:xfrm>
            <a:off x="3276600" y="2590800"/>
            <a:ext cx="762000" cy="381000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65157" y="2359967"/>
            <a:ext cx="132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Adapter</a:t>
            </a:r>
          </a:p>
        </p:txBody>
      </p:sp>
      <p:cxnSp>
        <p:nvCxnSpPr>
          <p:cNvPr id="18" name="Elbow Connector 17"/>
          <p:cNvCxnSpPr/>
          <p:nvPr/>
        </p:nvCxnSpPr>
        <p:spPr>
          <a:xfrm>
            <a:off x="3305876" y="3464867"/>
            <a:ext cx="732724" cy="268933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1927" y="3210311"/>
            <a:ext cx="167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Inner</a:t>
            </a:r>
            <a:r>
              <a:rPr lang="en-US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</a:t>
            </a:r>
          </a:p>
        </p:txBody>
      </p:sp>
      <p:cxnSp>
        <p:nvCxnSpPr>
          <p:cNvPr id="26" name="Elbow Connector 25"/>
          <p:cNvCxnSpPr/>
          <p:nvPr/>
        </p:nvCxnSpPr>
        <p:spPr>
          <a:xfrm>
            <a:off x="3343441" y="3897071"/>
            <a:ext cx="624505" cy="294424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9164" y="3658462"/>
            <a:ext cx="2276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Inner Chamber</a:t>
            </a:r>
          </a:p>
        </p:txBody>
      </p:sp>
      <p:cxnSp>
        <p:nvCxnSpPr>
          <p:cNvPr id="31" name="Elbow Connector 30"/>
          <p:cNvCxnSpPr/>
          <p:nvPr/>
        </p:nvCxnSpPr>
        <p:spPr>
          <a:xfrm>
            <a:off x="3268494" y="4299788"/>
            <a:ext cx="770106" cy="272212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065157" y="4069608"/>
            <a:ext cx="148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Aerogel</a:t>
            </a:r>
          </a:p>
        </p:txBody>
      </p:sp>
      <p:cxnSp>
        <p:nvCxnSpPr>
          <p:cNvPr id="34" name="Elbow Connector 33"/>
          <p:cNvCxnSpPr/>
          <p:nvPr/>
        </p:nvCxnSpPr>
        <p:spPr>
          <a:xfrm>
            <a:off x="3405805" y="4724400"/>
            <a:ext cx="632795" cy="381000"/>
          </a:xfrm>
          <a:prstGeom prst="bentConnector3">
            <a:avLst>
              <a:gd name="adj1" fmla="val 40777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37986" y="4527362"/>
            <a:ext cx="252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Radiation</a:t>
            </a:r>
            <a:r>
              <a:rPr lang="en-US" sz="24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Shield</a:t>
            </a:r>
          </a:p>
        </p:txBody>
      </p:sp>
      <p:cxnSp>
        <p:nvCxnSpPr>
          <p:cNvPr id="38" name="Elbow Connector 37"/>
          <p:cNvCxnSpPr/>
          <p:nvPr/>
        </p:nvCxnSpPr>
        <p:spPr>
          <a:xfrm>
            <a:off x="3405805" y="5626638"/>
            <a:ext cx="632795" cy="609600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701927" y="5395805"/>
            <a:ext cx="186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Outer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Shell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3" name="圖片 2" descr="IMG_00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3800" y="26162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/>
          <p:nvPr/>
        </p:nvPicPr>
        <p:blipFill rotWithShape="1">
          <a:blip r:embed="rId4"/>
          <a:srcRect l="40280" r="44893"/>
          <a:stretch/>
        </p:blipFill>
        <p:spPr bwMode="auto">
          <a:xfrm>
            <a:off x="4128081" y="2057400"/>
            <a:ext cx="1147351" cy="447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Elbow Connector 5"/>
          <p:cNvCxnSpPr/>
          <p:nvPr/>
        </p:nvCxnSpPr>
        <p:spPr>
          <a:xfrm>
            <a:off x="3343441" y="3059773"/>
            <a:ext cx="784640" cy="252694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55862" y="2791120"/>
            <a:ext cx="190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Sealing Disk</a:t>
            </a:r>
          </a:p>
        </p:txBody>
      </p:sp>
    </p:spTree>
    <p:extLst>
      <p:ext uri="{BB962C8B-B14F-4D97-AF65-F5344CB8AC3E}">
        <p14:creationId xmlns:p14="http://schemas.microsoft.com/office/powerpoint/2010/main" val="2588239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781" y="152400"/>
            <a:ext cx="7704764" cy="1528625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Payload Design Overview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020061" y="2353735"/>
            <a:ext cx="7694484" cy="2832459"/>
            <a:chOff x="85592" y="-13748"/>
            <a:chExt cx="12494711" cy="4599499"/>
          </a:xfrm>
        </p:grpSpPr>
        <p:pic>
          <p:nvPicPr>
            <p:cNvPr id="4" name="圖片 3" descr="IMG_004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85908" y="557752"/>
              <a:ext cx="4572000" cy="3429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圖片 6" descr="IMG_004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51024" y="585249"/>
              <a:ext cx="4572003" cy="3429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圖片 10" descr="IMG_003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79803" y="571500"/>
              <a:ext cx="4572000" cy="3429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圖片 11" descr="IMG_004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3493" y="571501"/>
              <a:ext cx="4572000" cy="3429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362050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421165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Design Features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0556" t="8587" r="23931" b="24508"/>
          <a:stretch/>
        </p:blipFill>
        <p:spPr bwMode="auto">
          <a:xfrm>
            <a:off x="1219200" y="1295400"/>
            <a:ext cx="327660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4"/>
          <a:srcRect l="35534" r="35059"/>
          <a:stretch/>
        </p:blipFill>
        <p:spPr>
          <a:xfrm>
            <a:off x="4495800" y="1292352"/>
            <a:ext cx="3273552" cy="495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576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382" y="18197"/>
            <a:ext cx="7514035" cy="1447800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 Key Design Features Cont.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9188" r="11539" b="8861"/>
          <a:stretch/>
        </p:blipFill>
        <p:spPr bwMode="auto">
          <a:xfrm>
            <a:off x="4724400" y="1422577"/>
            <a:ext cx="3459393" cy="501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4"/>
          <a:srcRect l="18333" t="7055" r="27500" b="7055"/>
          <a:stretch/>
        </p:blipFill>
        <p:spPr>
          <a:xfrm>
            <a:off x="1219200" y="1422577"/>
            <a:ext cx="3456432" cy="502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8729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78" y="152401"/>
            <a:ext cx="7514035" cy="1295399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Payload Integration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8508" t="9497" r="36427" b="2092"/>
          <a:stretch/>
        </p:blipFill>
        <p:spPr bwMode="auto">
          <a:xfrm>
            <a:off x="1981200" y="1447800"/>
            <a:ext cx="3657601" cy="5212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1526" y="2585472"/>
            <a:ext cx="259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Insertion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Extraction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Stability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Security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0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622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Interfaces with Ground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05000"/>
            <a:ext cx="7514035" cy="42672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Interfaces with GPS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Clr>
                <a:schemeClr val="tx1"/>
              </a:buClr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Interfaces with rail system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Interfaces with ignition system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5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0017" y="2552700"/>
            <a:ext cx="696396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Summary of Requirements Verification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6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947" y="381000"/>
            <a:ext cx="7514035" cy="1752599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Summary of Launch Vehicle Requirements Verification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24384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Reusable rocket and motor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Recording official altitude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Launch success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Vehicle prohibitions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728" y="1524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Design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248" y="2362200"/>
            <a:ext cx="4405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Fiberglass laminated airframe and fins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Payload position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Parachute compartment position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8" b="95468" l="28919" r="59991"/>
                    </a14:imgEffect>
                  </a14:imgLayer>
                </a14:imgProps>
              </a:ext>
            </a:extLst>
          </a:blip>
          <a:srcRect l="28508" t="9497" r="36427" b="2092"/>
          <a:stretch/>
        </p:blipFill>
        <p:spPr bwMode="auto">
          <a:xfrm rot="20169090">
            <a:off x="4942705" y="1585895"/>
            <a:ext cx="3323483" cy="5102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2" b="92900" l="38111" r="60540"/>
                    </a14:imgEffect>
                  </a14:imgLayer>
                </a14:imgProps>
              </a:ext>
            </a:extLst>
          </a:blip>
          <a:srcRect l="35300" t="6612" r="36579"/>
          <a:stretch/>
        </p:blipFill>
        <p:spPr bwMode="auto">
          <a:xfrm>
            <a:off x="6858000" y="2122906"/>
            <a:ext cx="1905000" cy="4529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3345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848600" cy="1142997"/>
          </a:xfrm>
        </p:spPr>
        <p:txBody>
          <a:bodyPr>
            <a:no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Summary of Payload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Requirements Verification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0522"/>
            <a:ext cx="1214438" cy="4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21581" y="2143035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Multiple objects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Unknown object </a:t>
            </a:r>
          </a:p>
        </p:txBody>
      </p:sp>
    </p:spTree>
    <p:extLst>
      <p:ext uri="{BB962C8B-B14F-4D97-AF65-F5344CB8AC3E}">
        <p14:creationId xmlns:p14="http://schemas.microsoft.com/office/powerpoint/2010/main" val="170879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909932"/>
              </p:ext>
            </p:extLst>
          </p:nvPr>
        </p:nvGraphicFramePr>
        <p:xfrm>
          <a:off x="979690" y="1688685"/>
          <a:ext cx="7783310" cy="4434223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4659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57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</a:t>
                      </a:r>
                      <a:r>
                        <a:rPr lang="en-US" sz="2400" baseline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(lbs.)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61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 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14.40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61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8.92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61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12.23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609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Mass Statement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12192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r="15762"/>
          <a:stretch/>
        </p:blipFill>
        <p:spPr>
          <a:xfrm rot="16200000">
            <a:off x="3334916" y="1766789"/>
            <a:ext cx="1298541" cy="294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r="22019"/>
          <a:stretch/>
        </p:blipFill>
        <p:spPr>
          <a:xfrm rot="16200000">
            <a:off x="3453953" y="3005560"/>
            <a:ext cx="984271" cy="283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1835" r="32905" b="2133"/>
          <a:stretch/>
        </p:blipFill>
        <p:spPr>
          <a:xfrm rot="16200000">
            <a:off x="3514499" y="4002046"/>
            <a:ext cx="850698" cy="303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02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667370"/>
              </p:ext>
            </p:extLst>
          </p:nvPr>
        </p:nvGraphicFramePr>
        <p:xfrm>
          <a:off x="1032680" y="1890958"/>
          <a:ext cx="7633648" cy="3457038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449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9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3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817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 Vehicle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Mass (lbs.)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Mass (lbs.)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7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 vehicle (on launch pad)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45.61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39.35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7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 vehicle (before landing)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39.96</a:t>
                      </a:r>
                      <a:endParaRPr lang="en-US" sz="24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600"/>
                        </a:spcAft>
                        <a:tabLst>
                          <a:tab pos="596900" algn="l"/>
                          <a:tab pos="914400" algn="l"/>
                        </a:tabLst>
                      </a:pPr>
                      <a:r>
                        <a:rPr lang="en-US" sz="24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33.70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71182" y="5334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Total Mass of Launch Vehicle</a:t>
            </a:r>
            <a:endParaRPr lang="en-US" sz="4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851"/>
            <a:ext cx="1219200" cy="4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0300" y="544629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Mass Margin: 18.28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02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670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0"/>
            <a:ext cx="1219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Motor Information </a:t>
            </a: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1828800" y="2161403"/>
            <a:ext cx="541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selected motor is an Aerotech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L1420R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Diameter: 75 mm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Length: 17.44 in  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Launch weight is 10.06 lbs.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Empty weight is 4.41 lbs.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0522"/>
            <a:ext cx="1214438" cy="4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9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514035" cy="175259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Motor Characteristics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461146"/>
            <a:ext cx="54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Maximum thrust of 1662 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Average thrust of 1424 N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impulse of 4616 Ns  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Burn time 3.24 sec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ttp://californiacommunitycolleges.cccco.edu/Portals/0/colleges/collegeLogo/CitrusCollege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0522"/>
            <a:ext cx="1214438" cy="4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970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itrus">
      <a:dk1>
        <a:srgbClr val="0000BF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621</Words>
  <Application>Microsoft Macintosh PowerPoint</Application>
  <PresentationFormat>On-screen Show (4:3)</PresentationFormat>
  <Paragraphs>264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Corbel</vt:lpstr>
      <vt:lpstr>Times New Roman</vt:lpstr>
      <vt:lpstr>新細明體</vt:lpstr>
      <vt:lpstr>Parallax</vt:lpstr>
      <vt:lpstr>PowerPoint Presentation</vt:lpstr>
      <vt:lpstr>Launch Vehicle</vt:lpstr>
      <vt:lpstr>PowerPoint Presentation</vt:lpstr>
      <vt:lpstr>Key Design Features</vt:lpstr>
      <vt:lpstr>PowerPoint Presentation</vt:lpstr>
      <vt:lpstr>PowerPoint Presentation</vt:lpstr>
      <vt:lpstr>Motor</vt:lpstr>
      <vt:lpstr>General Motor Information </vt:lpstr>
      <vt:lpstr>Motor Characteristics </vt:lpstr>
      <vt:lpstr>Static Margin Diagram </vt:lpstr>
      <vt:lpstr>Launch Vehicle Performance</vt:lpstr>
      <vt:lpstr>Thrust to Weight Ratio </vt:lpstr>
      <vt:lpstr>Kinetic Energy of the Independent Sections  </vt:lpstr>
      <vt:lpstr>Predicted Altitude of the Launch Vehicle at Different Wind Speeds</vt:lpstr>
      <vt:lpstr>Predicted Drift Values at Different Wind Speeds</vt:lpstr>
      <vt:lpstr>Full-scale Flight Test</vt:lpstr>
      <vt:lpstr>Full-scale Test Launch</vt:lpstr>
      <vt:lpstr>Recovery System</vt:lpstr>
      <vt:lpstr>PowerPoint Presentation</vt:lpstr>
      <vt:lpstr>Full-scale Recovery System</vt:lpstr>
      <vt:lpstr>Tests of the Staged Recovery System </vt:lpstr>
      <vt:lpstr>Parachute Packing and Running Test</vt:lpstr>
      <vt:lpstr>Full-scale Ground Ejection Test </vt:lpstr>
      <vt:lpstr>Drop Test</vt:lpstr>
      <vt:lpstr>GPS Test</vt:lpstr>
      <vt:lpstr>Test Plans and Procedures</vt:lpstr>
      <vt:lpstr>Full-scale Test Plans and Procedures </vt:lpstr>
      <vt:lpstr>Fragile Material Protection Payload</vt:lpstr>
      <vt:lpstr>PowerPoint Presentation</vt:lpstr>
      <vt:lpstr>Payload Dimensions Cont. </vt:lpstr>
      <vt:lpstr>Payload Design Overview</vt:lpstr>
      <vt:lpstr>Payload Design Overview</vt:lpstr>
      <vt:lpstr>Key Design Features</vt:lpstr>
      <vt:lpstr> Key Design Features Cont.</vt:lpstr>
      <vt:lpstr>Payload Integration</vt:lpstr>
      <vt:lpstr>Interfaces </vt:lpstr>
      <vt:lpstr>Interfaces with Ground System</vt:lpstr>
      <vt:lpstr>Summary of Requirements Verification </vt:lpstr>
      <vt:lpstr>Summary of Launch Vehicle Requirements Verification </vt:lpstr>
      <vt:lpstr>Summary of Payload Requirements Verification</vt:lpstr>
    </vt:vector>
  </TitlesOfParts>
  <Company>Citrus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Athena</dc:title>
  <dc:creator>vincenth</dc:creator>
  <cp:lastModifiedBy>Jimmy Lopez</cp:lastModifiedBy>
  <cp:revision>269</cp:revision>
  <dcterms:created xsi:type="dcterms:W3CDTF">2016-01-11T20:23:23Z</dcterms:created>
  <dcterms:modified xsi:type="dcterms:W3CDTF">2017-03-06T10:16:07Z</dcterms:modified>
</cp:coreProperties>
</file>